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6" r:id="rId14"/>
    <p:sldId id="380" r:id="rId15"/>
    <p:sldId id="381" r:id="rId16"/>
    <p:sldId id="382" r:id="rId17"/>
    <p:sldId id="383" r:id="rId18"/>
    <p:sldId id="384" r:id="rId19"/>
    <p:sldId id="38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6452258a-ba6e-477a-979e-a5744a0bc5ae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6599/where-does-the-cat-sleep-pg-54-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56600/where-does-the-cat-slee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6452258a-ba6e-477a-979e-a5744a0bc5ae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0260/months-and-seaso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6452258a-ba6e-477a-979e-a5744a0bc5ae/" TargetMode="External"/><Relationship Id="rId4" Type="http://schemas.openxmlformats.org/officeDocument/2006/relationships/hyperlink" Target="https://wordwall.net/play/260/277/8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My </a:t>
            </a:r>
            <a:r>
              <a:rPr lang="hr-HR" sz="6600" dirty="0" err="1"/>
              <a:t>granny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DBD8CB2-869D-4F8F-9A6C-EB7425A8FF48}"/>
              </a:ext>
            </a:extLst>
          </p:cNvPr>
          <p:cNvSpPr txBox="1"/>
          <p:nvPr/>
        </p:nvSpPr>
        <p:spPr>
          <a:xfrm>
            <a:off x="381740" y="159798"/>
            <a:ext cx="66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47 &amp; 48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1323ECA-CB54-4871-9EED-314465E6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08" y="621463"/>
            <a:ext cx="8410575" cy="6086475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E82415CC-7841-4A44-B452-EF3ADCC74F91}"/>
              </a:ext>
            </a:extLst>
          </p:cNvPr>
          <p:cNvSpPr/>
          <p:nvPr/>
        </p:nvSpPr>
        <p:spPr>
          <a:xfrm>
            <a:off x="2947386" y="1526960"/>
            <a:ext cx="3595457" cy="47939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5BAAA33-F189-4428-970A-65FD0AD3959C}"/>
              </a:ext>
            </a:extLst>
          </p:cNvPr>
          <p:cNvSpPr/>
          <p:nvPr/>
        </p:nvSpPr>
        <p:spPr>
          <a:xfrm>
            <a:off x="2354062" y="1988625"/>
            <a:ext cx="4188781" cy="47939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9559A294-6060-421F-B353-44D0DBDC9897}"/>
              </a:ext>
            </a:extLst>
          </p:cNvPr>
          <p:cNvSpPr/>
          <p:nvPr/>
        </p:nvSpPr>
        <p:spPr>
          <a:xfrm>
            <a:off x="4296792" y="6153705"/>
            <a:ext cx="2246051" cy="47939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0A56C6D5-F3EC-4BF9-A2F1-6FA2BF8E66D8}"/>
              </a:ext>
            </a:extLst>
          </p:cNvPr>
          <p:cNvSpPr/>
          <p:nvPr/>
        </p:nvSpPr>
        <p:spPr>
          <a:xfrm>
            <a:off x="5223768" y="2468019"/>
            <a:ext cx="440185" cy="183913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33FE3D5-2A90-4A03-A260-338F9168C629}"/>
              </a:ext>
            </a:extLst>
          </p:cNvPr>
          <p:cNvSpPr/>
          <p:nvPr/>
        </p:nvSpPr>
        <p:spPr>
          <a:xfrm>
            <a:off x="5692805" y="2933345"/>
            <a:ext cx="440185" cy="183913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C084F84-E49E-4B1D-A40B-5E4F4D560DA6}"/>
              </a:ext>
            </a:extLst>
          </p:cNvPr>
          <p:cNvSpPr/>
          <p:nvPr/>
        </p:nvSpPr>
        <p:spPr>
          <a:xfrm>
            <a:off x="2947386" y="4772474"/>
            <a:ext cx="440185" cy="139896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B0DADAEA-2533-42F7-8C7E-5D168C20A040}"/>
              </a:ext>
            </a:extLst>
          </p:cNvPr>
          <p:cNvCxnSpPr/>
          <p:nvPr/>
        </p:nvCxnSpPr>
        <p:spPr>
          <a:xfrm flipV="1">
            <a:off x="1731146" y="2663301"/>
            <a:ext cx="2805343" cy="286748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01FF30C1-7485-49DB-86CC-229B912E7A1F}"/>
              </a:ext>
            </a:extLst>
          </p:cNvPr>
          <p:cNvCxnSpPr>
            <a:cxnSpLocks/>
          </p:cNvCxnSpPr>
          <p:nvPr/>
        </p:nvCxnSpPr>
        <p:spPr>
          <a:xfrm>
            <a:off x="2947386" y="2468019"/>
            <a:ext cx="3531209" cy="3524434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8D64275C-CABC-442B-9433-198949B477C8}"/>
              </a:ext>
            </a:extLst>
          </p:cNvPr>
          <p:cNvCxnSpPr>
            <a:cxnSpLocks/>
          </p:cNvCxnSpPr>
          <p:nvPr/>
        </p:nvCxnSpPr>
        <p:spPr>
          <a:xfrm>
            <a:off x="3488924" y="2595575"/>
            <a:ext cx="3453414" cy="3416921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4DC68E18-80C6-4E91-B56E-91EF93D3A93B}"/>
              </a:ext>
            </a:extLst>
          </p:cNvPr>
          <p:cNvCxnSpPr>
            <a:cxnSpLocks/>
          </p:cNvCxnSpPr>
          <p:nvPr/>
        </p:nvCxnSpPr>
        <p:spPr>
          <a:xfrm>
            <a:off x="3876524" y="3852910"/>
            <a:ext cx="2236294" cy="2267099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>
            <a:extLst>
              <a:ext uri="{FF2B5EF4-FFF2-40B4-BE49-F238E27FC236}">
                <a16:creationId xmlns:a16="http://schemas.microsoft.com/office/drawing/2014/main" id="{27390C18-DB53-401D-AAE0-E6C5F8AF7536}"/>
              </a:ext>
            </a:extLst>
          </p:cNvPr>
          <p:cNvSpPr/>
          <p:nvPr/>
        </p:nvSpPr>
        <p:spPr>
          <a:xfrm>
            <a:off x="6631734" y="1526960"/>
            <a:ext cx="440185" cy="272484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C822E8F-24B8-44B7-BE94-2343BB738739}"/>
              </a:ext>
            </a:extLst>
          </p:cNvPr>
          <p:cNvSpPr txBox="1"/>
          <p:nvPr/>
        </p:nvSpPr>
        <p:spPr>
          <a:xfrm>
            <a:off x="7847860" y="1411550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February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6DD7AA73-AF2E-459A-A4A8-710938A2EA67}"/>
              </a:ext>
            </a:extLst>
          </p:cNvPr>
          <p:cNvSpPr txBox="1"/>
          <p:nvPr/>
        </p:nvSpPr>
        <p:spPr>
          <a:xfrm>
            <a:off x="7911599" y="1794782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March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18246EF7-EC67-46A0-98E6-FF43E37AE1FF}"/>
              </a:ext>
            </a:extLst>
          </p:cNvPr>
          <p:cNvSpPr txBox="1"/>
          <p:nvPr/>
        </p:nvSpPr>
        <p:spPr>
          <a:xfrm>
            <a:off x="7916892" y="2237186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7CF837BC-B0E9-48EA-9BD8-58DDA0A5057F}"/>
              </a:ext>
            </a:extLst>
          </p:cNvPr>
          <p:cNvSpPr txBox="1"/>
          <p:nvPr/>
        </p:nvSpPr>
        <p:spPr>
          <a:xfrm>
            <a:off x="7889404" y="2673724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May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7ED662B-427D-486E-BE9B-8058AB5B9CD9}"/>
              </a:ext>
            </a:extLst>
          </p:cNvPr>
          <p:cNvSpPr txBox="1"/>
          <p:nvPr/>
        </p:nvSpPr>
        <p:spPr>
          <a:xfrm>
            <a:off x="7932371" y="3091001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June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C40E8ACF-F6BF-40E6-AE94-0EBFE1677061}"/>
              </a:ext>
            </a:extLst>
          </p:cNvPr>
          <p:cNvSpPr txBox="1"/>
          <p:nvPr/>
        </p:nvSpPr>
        <p:spPr>
          <a:xfrm>
            <a:off x="7911599" y="3508278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July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0B934F0E-071B-4A3F-953B-23898AD572D4}"/>
              </a:ext>
            </a:extLst>
          </p:cNvPr>
          <p:cNvSpPr txBox="1"/>
          <p:nvPr/>
        </p:nvSpPr>
        <p:spPr>
          <a:xfrm>
            <a:off x="7932371" y="3999403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E95199D3-7698-4A84-B305-287E372FC20E}"/>
              </a:ext>
            </a:extLst>
          </p:cNvPr>
          <p:cNvSpPr txBox="1"/>
          <p:nvPr/>
        </p:nvSpPr>
        <p:spPr>
          <a:xfrm>
            <a:off x="7889404" y="4400880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September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FAC64A26-2F73-4BE6-8FA6-387B79EB4488}"/>
              </a:ext>
            </a:extLst>
          </p:cNvPr>
          <p:cNvSpPr txBox="1"/>
          <p:nvPr/>
        </p:nvSpPr>
        <p:spPr>
          <a:xfrm>
            <a:off x="7894345" y="4840669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October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DB7DC861-2948-4E2D-9AA7-18A40AF0E0EE}"/>
              </a:ext>
            </a:extLst>
          </p:cNvPr>
          <p:cNvSpPr txBox="1"/>
          <p:nvPr/>
        </p:nvSpPr>
        <p:spPr>
          <a:xfrm>
            <a:off x="7873597" y="5264022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November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51E106A6-B83B-4E25-AB60-4C59BBAFFE33}"/>
              </a:ext>
            </a:extLst>
          </p:cNvPr>
          <p:cNvSpPr txBox="1"/>
          <p:nvPr/>
        </p:nvSpPr>
        <p:spPr>
          <a:xfrm>
            <a:off x="7911599" y="5716810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December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297F0D8-6C49-4079-BC32-86EDDD09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01" y="345951"/>
            <a:ext cx="8343900" cy="26860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FA844B9-C8DB-47B1-8E69-95312FCF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01" y="345951"/>
            <a:ext cx="8690458" cy="285195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2AC1C3F-A1F3-4D01-B1A2-B619347E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46" y="4052009"/>
            <a:ext cx="6638925" cy="2305050"/>
          </a:xfrm>
          <a:prstGeom prst="rect">
            <a:avLst/>
          </a:prstGeom>
        </p:spPr>
      </p:pic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189DBFB8-FFB6-4D55-9C8C-871EC7A48710}"/>
              </a:ext>
            </a:extLst>
          </p:cNvPr>
          <p:cNvCxnSpPr/>
          <p:nvPr/>
        </p:nvCxnSpPr>
        <p:spPr>
          <a:xfrm>
            <a:off x="3213717" y="4598633"/>
            <a:ext cx="2725444" cy="701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7C4A211F-A87F-4069-9352-30AE3A68C41A}"/>
              </a:ext>
            </a:extLst>
          </p:cNvPr>
          <p:cNvCxnSpPr>
            <a:cxnSpLocks/>
          </p:cNvCxnSpPr>
          <p:nvPr/>
        </p:nvCxnSpPr>
        <p:spPr>
          <a:xfrm flipV="1">
            <a:off x="3229600" y="4678532"/>
            <a:ext cx="2620784" cy="310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20B414F4-18C4-429E-84B6-5F8249BA55DE}"/>
              </a:ext>
            </a:extLst>
          </p:cNvPr>
          <p:cNvCxnSpPr>
            <a:cxnSpLocks/>
          </p:cNvCxnSpPr>
          <p:nvPr/>
        </p:nvCxnSpPr>
        <p:spPr>
          <a:xfrm>
            <a:off x="3046686" y="5291092"/>
            <a:ext cx="2803698" cy="552266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58889916-35A6-473E-A7B5-7E748849E226}"/>
              </a:ext>
            </a:extLst>
          </p:cNvPr>
          <p:cNvCxnSpPr>
            <a:cxnSpLocks/>
          </p:cNvCxnSpPr>
          <p:nvPr/>
        </p:nvCxnSpPr>
        <p:spPr>
          <a:xfrm>
            <a:off x="3067236" y="5561906"/>
            <a:ext cx="2843419" cy="592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CC86A048-111F-4669-BCA0-04C5270CACF4}"/>
              </a:ext>
            </a:extLst>
          </p:cNvPr>
          <p:cNvCxnSpPr>
            <a:cxnSpLocks/>
          </p:cNvCxnSpPr>
          <p:nvPr/>
        </p:nvCxnSpPr>
        <p:spPr>
          <a:xfrm flipV="1">
            <a:off x="3046686" y="5594182"/>
            <a:ext cx="2803698" cy="2491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BA515381-3266-4F3A-9EE0-4FD75025B3A2}"/>
              </a:ext>
            </a:extLst>
          </p:cNvPr>
          <p:cNvCxnSpPr>
            <a:cxnSpLocks/>
          </p:cNvCxnSpPr>
          <p:nvPr/>
        </p:nvCxnSpPr>
        <p:spPr>
          <a:xfrm flipV="1">
            <a:off x="3370556" y="4980374"/>
            <a:ext cx="2540099" cy="11813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0C6BFBD-C512-49C1-8980-361591F8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60" y="1669067"/>
            <a:ext cx="8553450" cy="31718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B9D9A6E-7C94-4CAE-89B5-D24B402C7CD7}"/>
              </a:ext>
            </a:extLst>
          </p:cNvPr>
          <p:cNvSpPr txBox="1"/>
          <p:nvPr/>
        </p:nvSpPr>
        <p:spPr>
          <a:xfrm>
            <a:off x="5423524" y="2023450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January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737EFF7-C612-43A9-BA1D-F79CAAF5F166}"/>
              </a:ext>
            </a:extLst>
          </p:cNvPr>
          <p:cNvSpPr txBox="1"/>
          <p:nvPr/>
        </p:nvSpPr>
        <p:spPr>
          <a:xfrm>
            <a:off x="5033827" y="2494430"/>
            <a:ext cx="226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July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August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76B675D-A431-4ABA-8667-717889EEA91D}"/>
              </a:ext>
            </a:extLst>
          </p:cNvPr>
          <p:cNvSpPr txBox="1"/>
          <p:nvPr/>
        </p:nvSpPr>
        <p:spPr>
          <a:xfrm>
            <a:off x="5698242" y="2965410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June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9B4D113-9D18-478E-86BF-DFC3E138DD63}"/>
              </a:ext>
            </a:extLst>
          </p:cNvPr>
          <p:cNvSpPr txBox="1"/>
          <p:nvPr/>
        </p:nvSpPr>
        <p:spPr>
          <a:xfrm>
            <a:off x="5423524" y="3326070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February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534E95B-4698-467B-A215-B856DF611F1D}"/>
              </a:ext>
            </a:extLst>
          </p:cNvPr>
          <p:cNvSpPr txBox="1"/>
          <p:nvPr/>
        </p:nvSpPr>
        <p:spPr>
          <a:xfrm>
            <a:off x="5347505" y="3787735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December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96D030B-4E6B-471C-80E0-D1F1FA83AC94}"/>
              </a:ext>
            </a:extLst>
          </p:cNvPr>
          <p:cNvSpPr txBox="1"/>
          <p:nvPr/>
        </p:nvSpPr>
        <p:spPr>
          <a:xfrm>
            <a:off x="5347505" y="4249400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September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2">
            <a:extLst>
              <a:ext uri="{FF2B5EF4-FFF2-40B4-BE49-F238E27FC236}">
                <a16:creationId xmlns:a16="http://schemas.microsoft.com/office/drawing/2014/main" id="{8B83B540-A915-2441-89D3-BE8B96A6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44" y="715168"/>
            <a:ext cx="9404706" cy="5166262"/>
          </a:xfrm>
          <a:prstGeom prst="rect">
            <a:avLst/>
          </a:prstGeom>
        </p:spPr>
      </p:pic>
      <p:sp>
        <p:nvSpPr>
          <p:cNvPr id="3" name="TekstniOkvir 20">
            <a:extLst>
              <a:ext uri="{FF2B5EF4-FFF2-40B4-BE49-F238E27FC236}">
                <a16:creationId xmlns:a16="http://schemas.microsoft.com/office/drawing/2014/main" id="{BBCB0D49-D9C0-E1D5-48AA-3D0E46546B02}"/>
              </a:ext>
            </a:extLst>
          </p:cNvPr>
          <p:cNvSpPr txBox="1"/>
          <p:nvPr/>
        </p:nvSpPr>
        <p:spPr>
          <a:xfrm>
            <a:off x="7758162" y="1093872"/>
            <a:ext cx="276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snows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winter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kstniOkvir 14">
            <a:extLst>
              <a:ext uri="{FF2B5EF4-FFF2-40B4-BE49-F238E27FC236}">
                <a16:creationId xmlns:a16="http://schemas.microsoft.com/office/drawing/2014/main" id="{8C74509F-0A63-A144-AFFA-D9AAC98A6E7B}"/>
              </a:ext>
            </a:extLst>
          </p:cNvPr>
          <p:cNvSpPr txBox="1"/>
          <p:nvPr/>
        </p:nvSpPr>
        <p:spPr>
          <a:xfrm>
            <a:off x="7727255" y="1555734"/>
            <a:ext cx="276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Some </a:t>
            </a:r>
            <a:r>
              <a:rPr lang="hr-HR" sz="2400" dirty="0" err="1">
                <a:solidFill>
                  <a:srgbClr val="FF0000"/>
                </a:solidFill>
              </a:rPr>
              <a:t>birds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south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5" name="TekstniOkvir 15">
            <a:extLst>
              <a:ext uri="{FF2B5EF4-FFF2-40B4-BE49-F238E27FC236}">
                <a16:creationId xmlns:a16="http://schemas.microsoft.com/office/drawing/2014/main" id="{24C14870-A6C9-90C9-8FB2-F6FA0DAD7765}"/>
              </a:ext>
            </a:extLst>
          </p:cNvPr>
          <p:cNvSpPr txBox="1"/>
          <p:nvPr/>
        </p:nvSpPr>
        <p:spPr>
          <a:xfrm>
            <a:off x="7655859" y="2042303"/>
            <a:ext cx="276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winter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kstniOkvir 16">
            <a:extLst>
              <a:ext uri="{FF2B5EF4-FFF2-40B4-BE49-F238E27FC236}">
                <a16:creationId xmlns:a16="http://schemas.microsoft.com/office/drawing/2014/main" id="{EBA9EDC5-719A-FAAB-6CE8-04E89999E46C}"/>
              </a:ext>
            </a:extLst>
          </p:cNvPr>
          <p:cNvSpPr txBox="1"/>
          <p:nvPr/>
        </p:nvSpPr>
        <p:spPr>
          <a:xfrm>
            <a:off x="7541886" y="2549992"/>
            <a:ext cx="313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rains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lot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autumn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kstniOkvir 17">
            <a:extLst>
              <a:ext uri="{FF2B5EF4-FFF2-40B4-BE49-F238E27FC236}">
                <a16:creationId xmlns:a16="http://schemas.microsoft.com/office/drawing/2014/main" id="{6666C34F-10EE-D607-C994-C1BC43FF90D5}"/>
              </a:ext>
            </a:extLst>
          </p:cNvPr>
          <p:cNvSpPr txBox="1"/>
          <p:nvPr/>
        </p:nvSpPr>
        <p:spPr>
          <a:xfrm>
            <a:off x="7541886" y="2999877"/>
            <a:ext cx="313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Flowers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grow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spring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kstniOkvir 18">
            <a:extLst>
              <a:ext uri="{FF2B5EF4-FFF2-40B4-BE49-F238E27FC236}">
                <a16:creationId xmlns:a16="http://schemas.microsoft.com/office/drawing/2014/main" id="{A595325E-577E-4107-F2A3-01C880AD9904}"/>
              </a:ext>
            </a:extLst>
          </p:cNvPr>
          <p:cNvSpPr txBox="1"/>
          <p:nvPr/>
        </p:nvSpPr>
        <p:spPr>
          <a:xfrm>
            <a:off x="7655859" y="3485248"/>
            <a:ext cx="276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summer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19">
            <a:extLst>
              <a:ext uri="{FF2B5EF4-FFF2-40B4-BE49-F238E27FC236}">
                <a16:creationId xmlns:a16="http://schemas.microsoft.com/office/drawing/2014/main" id="{0BCD47AD-9780-5252-F7A5-F28024F72AAF}"/>
              </a:ext>
            </a:extLst>
          </p:cNvPr>
          <p:cNvSpPr txBox="1"/>
          <p:nvPr/>
        </p:nvSpPr>
        <p:spPr>
          <a:xfrm>
            <a:off x="7655858" y="3970619"/>
            <a:ext cx="276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birds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come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back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spring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13">
            <a:extLst>
              <a:ext uri="{FF2B5EF4-FFF2-40B4-BE49-F238E27FC236}">
                <a16:creationId xmlns:a16="http://schemas.microsoft.com/office/drawing/2014/main" id="{8EBD6748-BEC8-859B-F115-5B347A83365B}"/>
              </a:ext>
            </a:extLst>
          </p:cNvPr>
          <p:cNvSpPr txBox="1"/>
          <p:nvPr/>
        </p:nvSpPr>
        <p:spPr>
          <a:xfrm>
            <a:off x="7019366" y="4909817"/>
            <a:ext cx="359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wind </a:t>
            </a:r>
            <a:r>
              <a:rPr lang="hr-HR" sz="2400" dirty="0" err="1">
                <a:solidFill>
                  <a:srgbClr val="FF0000"/>
                </a:solidFill>
              </a:rPr>
              <a:t>blows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autumn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1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39E4013-E4FD-43B9-9C12-F5D7F3B7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0" y="75639"/>
            <a:ext cx="8467725" cy="39814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E5B6F8C-DA7B-4ED6-BF90-F5003CB2FF04}"/>
              </a:ext>
            </a:extLst>
          </p:cNvPr>
          <p:cNvSpPr txBox="1"/>
          <p:nvPr/>
        </p:nvSpPr>
        <p:spPr>
          <a:xfrm>
            <a:off x="4769223" y="484094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61B67E0-B1C8-422E-9FEA-CD623FBDF00A}"/>
              </a:ext>
            </a:extLst>
          </p:cNvPr>
          <p:cNvSpPr txBox="1"/>
          <p:nvPr/>
        </p:nvSpPr>
        <p:spPr>
          <a:xfrm>
            <a:off x="4769223" y="954724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do.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80B5946-145F-4A15-B17A-AA90339FC52A}"/>
              </a:ext>
            </a:extLst>
          </p:cNvPr>
          <p:cNvSpPr txBox="1"/>
          <p:nvPr/>
        </p:nvSpPr>
        <p:spPr>
          <a:xfrm>
            <a:off x="4769222" y="1416389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68AC839-8B60-4973-B6F4-135B7833E189}"/>
              </a:ext>
            </a:extLst>
          </p:cNvPr>
          <p:cNvSpPr txBox="1"/>
          <p:nvPr/>
        </p:nvSpPr>
        <p:spPr>
          <a:xfrm>
            <a:off x="4712214" y="1835531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D930891-25C4-47FA-B8F1-2409569E0F05}"/>
              </a:ext>
            </a:extLst>
          </p:cNvPr>
          <p:cNvSpPr txBox="1"/>
          <p:nvPr/>
        </p:nvSpPr>
        <p:spPr>
          <a:xfrm>
            <a:off x="4769221" y="2705651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B37A86E-4C2D-4D39-B240-8EA0C141C211}"/>
              </a:ext>
            </a:extLst>
          </p:cNvPr>
          <p:cNvSpPr txBox="1"/>
          <p:nvPr/>
        </p:nvSpPr>
        <p:spPr>
          <a:xfrm>
            <a:off x="4769221" y="3581279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82A7747-9D15-4537-965E-D2A20DFAFAC9}"/>
              </a:ext>
            </a:extLst>
          </p:cNvPr>
          <p:cNvSpPr txBox="1"/>
          <p:nvPr/>
        </p:nvSpPr>
        <p:spPr>
          <a:xfrm>
            <a:off x="4867834" y="2243986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do.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44FAC30-E2E8-4035-A73A-1BB7C51B456E}"/>
              </a:ext>
            </a:extLst>
          </p:cNvPr>
          <p:cNvSpPr txBox="1"/>
          <p:nvPr/>
        </p:nvSpPr>
        <p:spPr>
          <a:xfrm>
            <a:off x="4818527" y="3071583"/>
            <a:ext cx="19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do.</a:t>
            </a:r>
          </a:p>
        </p:txBody>
      </p:sp>
      <p:pic>
        <p:nvPicPr>
          <p:cNvPr id="14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C1560E90-2588-456F-B9DA-42985A0D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" y="4497057"/>
            <a:ext cx="2462776" cy="12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528009D2-E684-4074-B455-59F03A9E0458}"/>
              </a:ext>
            </a:extLst>
          </p:cNvPr>
          <p:cNvSpPr txBox="1"/>
          <p:nvPr/>
        </p:nvSpPr>
        <p:spPr>
          <a:xfrm>
            <a:off x="3100806" y="4180344"/>
            <a:ext cx="88167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https://www.e-sfera.hr/dodatni-digitalni-sadrzaji/6452258a-ba6e-477a-979e-a5744a0bc5ae/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</a:t>
            </a:r>
            <a:r>
              <a:rPr lang="hr-HR" sz="2400" i="1" dirty="0" err="1"/>
              <a:t>Months</a:t>
            </a:r>
            <a:r>
              <a:rPr lang="hr-HR" sz="2400" i="1" dirty="0"/>
              <a:t> </a:t>
            </a:r>
            <a:r>
              <a:rPr lang="hr-HR" sz="2400" i="1" dirty="0" err="1"/>
              <a:t>of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year</a:t>
            </a:r>
            <a:r>
              <a:rPr lang="hr-HR" sz="2400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000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6C7D46D-51B4-4876-88EA-EA25FFDA3A31}"/>
              </a:ext>
            </a:extLst>
          </p:cNvPr>
          <p:cNvSpPr txBox="1"/>
          <p:nvPr/>
        </p:nvSpPr>
        <p:spPr>
          <a:xfrm>
            <a:off x="792817" y="729804"/>
            <a:ext cx="694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Can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name</a:t>
            </a:r>
            <a:r>
              <a:rPr lang="hr-HR" sz="2400" b="1" dirty="0"/>
              <a:t> a </a:t>
            </a:r>
            <a:r>
              <a:rPr lang="hr-HR" sz="2400" b="1" dirty="0" err="1"/>
              <a:t>few</a:t>
            </a:r>
            <a:r>
              <a:rPr lang="hr-HR" sz="2400" b="1" dirty="0"/>
              <a:t> </a:t>
            </a:r>
            <a:r>
              <a:rPr lang="hr-HR" sz="2400" b="1" dirty="0" err="1"/>
              <a:t>fairy</a:t>
            </a:r>
            <a:r>
              <a:rPr lang="hr-HR" sz="2400" b="1" dirty="0"/>
              <a:t> </a:t>
            </a:r>
            <a:r>
              <a:rPr lang="hr-HR" sz="2400" b="1" dirty="0" err="1"/>
              <a:t>tales</a:t>
            </a:r>
            <a:r>
              <a:rPr lang="hr-HR" sz="2400" b="1" dirty="0"/>
              <a:t> </a:t>
            </a:r>
            <a:r>
              <a:rPr lang="hr-HR" sz="2400" b="1" dirty="0" err="1"/>
              <a:t>or</a:t>
            </a:r>
            <a:r>
              <a:rPr lang="hr-HR" sz="2400" b="1" dirty="0"/>
              <a:t> </a:t>
            </a:r>
            <a:r>
              <a:rPr lang="hr-HR" sz="2400" b="1" dirty="0" err="1"/>
              <a:t>fairy</a:t>
            </a:r>
            <a:r>
              <a:rPr lang="hr-HR" sz="2400" b="1" dirty="0"/>
              <a:t> tale </a:t>
            </a:r>
            <a:r>
              <a:rPr lang="hr-HR" sz="2400" b="1" dirty="0" err="1"/>
              <a:t>characters</a:t>
            </a:r>
            <a:r>
              <a:rPr lang="hr-HR" sz="2400" b="1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Use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Fairy</a:t>
            </a:r>
            <a:r>
              <a:rPr lang="hr-HR" sz="2400" i="1" dirty="0"/>
              <a:t> </a:t>
            </a:r>
            <a:r>
              <a:rPr lang="hr-HR" sz="2400" i="1" dirty="0" err="1"/>
              <a:t>tales</a:t>
            </a:r>
            <a:r>
              <a:rPr lang="hr-HR" sz="24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2E65EE2-C749-46DA-8FE0-25B92AD7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33" y="561975"/>
            <a:ext cx="3219450" cy="57340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EB0D81E-36E1-4018-8553-42AA73EDD99F}"/>
              </a:ext>
            </a:extLst>
          </p:cNvPr>
          <p:cNvSpPr txBox="1"/>
          <p:nvPr/>
        </p:nvSpPr>
        <p:spPr>
          <a:xfrm>
            <a:off x="726552" y="2956578"/>
            <a:ext cx="61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39364BA-BCDF-4455-9E69-190D61162889}"/>
              </a:ext>
            </a:extLst>
          </p:cNvPr>
          <p:cNvSpPr txBox="1"/>
          <p:nvPr/>
        </p:nvSpPr>
        <p:spPr>
          <a:xfrm>
            <a:off x="601197" y="4082053"/>
            <a:ext cx="682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Listen</a:t>
            </a:r>
            <a:r>
              <a:rPr lang="hr-HR" sz="2400" b="1" dirty="0"/>
              <a:t> to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fairy</a:t>
            </a:r>
            <a:r>
              <a:rPr lang="hr-HR" sz="2400" b="1" dirty="0"/>
              <a:t> tale</a:t>
            </a:r>
            <a:r>
              <a:rPr lang="hr-HR" sz="2400" dirty="0"/>
              <a:t>. </a:t>
            </a:r>
            <a:br>
              <a:rPr lang="hr-HR" sz="2400" dirty="0"/>
            </a:br>
            <a:r>
              <a:rPr lang="hr-HR" sz="2400" dirty="0"/>
              <a:t>How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</p:txBody>
      </p:sp>
      <p:pic>
        <p:nvPicPr>
          <p:cNvPr id="9" name="35_lesson_12_the_wolf_and_the_seven_kids_1">
            <a:hlinkClick r:id="" action="ppaction://media"/>
            <a:extLst>
              <a:ext uri="{FF2B5EF4-FFF2-40B4-BE49-F238E27FC236}">
                <a16:creationId xmlns:a16="http://schemas.microsoft.com/office/drawing/2014/main" id="{279D872B-EE63-4536-81B9-C0EC91CBD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340" y="5370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77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D100F14-F5CA-4A2B-B273-C35D30DE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4" y="1013158"/>
            <a:ext cx="5951800" cy="258169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688AAEA-212C-4BE0-BBF7-00A061DC11CD}"/>
              </a:ext>
            </a:extLst>
          </p:cNvPr>
          <p:cNvSpPr txBox="1"/>
          <p:nvPr/>
        </p:nvSpPr>
        <p:spPr>
          <a:xfrm>
            <a:off x="546847" y="179294"/>
            <a:ext cx="751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fairy</a:t>
            </a:r>
            <a:r>
              <a:rPr lang="hr-HR" sz="2400" dirty="0"/>
              <a:t> tale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2D844BF-838A-4D2B-8478-AC46E53B44A1}"/>
              </a:ext>
            </a:extLst>
          </p:cNvPr>
          <p:cNvSpPr txBox="1"/>
          <p:nvPr/>
        </p:nvSpPr>
        <p:spPr>
          <a:xfrm>
            <a:off x="6189084" y="1923093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‘</a:t>
            </a:r>
            <a:r>
              <a:rPr lang="hr-HR" sz="2400" dirty="0" err="1">
                <a:solidFill>
                  <a:srgbClr val="FF0000"/>
                </a:solidFill>
              </a:rPr>
              <a:t>Don’t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open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door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anyone</a:t>
            </a:r>
            <a:r>
              <a:rPr lang="hr-HR" sz="2400" dirty="0">
                <a:solidFill>
                  <a:srgbClr val="FF0000"/>
                </a:solidFill>
              </a:rPr>
              <a:t>.’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0C199A5-6233-4AF2-8B10-44D2B1F6EE9A}"/>
              </a:ext>
            </a:extLst>
          </p:cNvPr>
          <p:cNvSpPr txBox="1"/>
          <p:nvPr/>
        </p:nvSpPr>
        <p:spPr>
          <a:xfrm>
            <a:off x="5913942" y="1493045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One </a:t>
            </a:r>
            <a:r>
              <a:rPr lang="hr-HR" sz="2400" dirty="0" err="1">
                <a:solidFill>
                  <a:srgbClr val="FF0000"/>
                </a:solidFill>
              </a:rPr>
              <a:t>day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goes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town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8738D8F-51BE-481D-90BA-65618CD2435D}"/>
              </a:ext>
            </a:extLst>
          </p:cNvPr>
          <p:cNvSpPr txBox="1"/>
          <p:nvPr/>
        </p:nvSpPr>
        <p:spPr>
          <a:xfrm>
            <a:off x="5638800" y="1174669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goat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seven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kids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AD330AB-E213-43D5-8374-E389524903B1}"/>
              </a:ext>
            </a:extLst>
          </p:cNvPr>
          <p:cNvSpPr txBox="1"/>
          <p:nvPr/>
        </p:nvSpPr>
        <p:spPr>
          <a:xfrm>
            <a:off x="5990142" y="2313113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wolf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knocks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window.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8828CCD-87A7-4967-A69B-5133C69A63CE}"/>
              </a:ext>
            </a:extLst>
          </p:cNvPr>
          <p:cNvSpPr txBox="1"/>
          <p:nvPr/>
        </p:nvSpPr>
        <p:spPr>
          <a:xfrm>
            <a:off x="5301223" y="2743199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foot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black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8F186CD-834D-4C20-83BF-95E01B2A217A}"/>
              </a:ext>
            </a:extLst>
          </p:cNvPr>
          <p:cNvSpPr txBox="1"/>
          <p:nvPr/>
        </p:nvSpPr>
        <p:spPr>
          <a:xfrm>
            <a:off x="5706035" y="3156109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Mum’s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foot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white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35_lesson_12_the_wolf_and_the_seven_kids_1">
            <a:hlinkClick r:id="" action="ppaction://media"/>
            <a:extLst>
              <a:ext uri="{FF2B5EF4-FFF2-40B4-BE49-F238E27FC236}">
                <a16:creationId xmlns:a16="http://schemas.microsoft.com/office/drawing/2014/main" id="{220B5682-98CC-4CF4-A655-E5EB77A13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2004" y="850232"/>
            <a:ext cx="487363" cy="48736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8198D46-CE2C-4B76-9321-CE7463A67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23" y="4233876"/>
            <a:ext cx="7601508" cy="2020221"/>
          </a:xfrm>
          <a:prstGeom prst="rect">
            <a:avLst/>
          </a:prstGeom>
        </p:spPr>
      </p:pic>
      <p:pic>
        <p:nvPicPr>
          <p:cNvPr id="17" name="35_lesson_12_the_wolf_and_the_seven_kids_1">
            <a:hlinkClick r:id="" action="ppaction://media"/>
            <a:extLst>
              <a:ext uri="{FF2B5EF4-FFF2-40B4-BE49-F238E27FC236}">
                <a16:creationId xmlns:a16="http://schemas.microsoft.com/office/drawing/2014/main" id="{4E8F9A34-5F09-4338-9B65-289C2C311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024" y="3824366"/>
            <a:ext cx="487363" cy="48736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48B51FCA-D0A9-4036-96D2-BA1C5AE597C7}"/>
              </a:ext>
            </a:extLst>
          </p:cNvPr>
          <p:cNvSpPr txBox="1"/>
          <p:nvPr/>
        </p:nvSpPr>
        <p:spPr>
          <a:xfrm>
            <a:off x="6934688" y="5231934"/>
            <a:ext cx="470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Because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think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their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mum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37CFD32-AAFA-4A4F-9CED-167BFFF10A29}"/>
              </a:ext>
            </a:extLst>
          </p:cNvPr>
          <p:cNvSpPr txBox="1"/>
          <p:nvPr/>
        </p:nvSpPr>
        <p:spPr>
          <a:xfrm>
            <a:off x="5706035" y="4630068"/>
            <a:ext cx="642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One </a:t>
            </a:r>
            <a:r>
              <a:rPr lang="hr-HR" dirty="0" err="1">
                <a:solidFill>
                  <a:srgbClr val="FF0000"/>
                </a:solidFill>
              </a:rPr>
              <a:t>kid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hides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a </a:t>
            </a:r>
            <a:r>
              <a:rPr lang="hr-HR" dirty="0" err="1">
                <a:solidFill>
                  <a:srgbClr val="FF0000"/>
                </a:solidFill>
              </a:rPr>
              <a:t>cupboard</a:t>
            </a:r>
            <a:r>
              <a:rPr lang="hr-HR" dirty="0">
                <a:solidFill>
                  <a:srgbClr val="FF0000"/>
                </a:solidFill>
              </a:rPr>
              <a:t>, one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a </a:t>
            </a:r>
            <a:r>
              <a:rPr lang="hr-HR" dirty="0" err="1">
                <a:solidFill>
                  <a:srgbClr val="FF0000"/>
                </a:solidFill>
              </a:rPr>
              <a:t>big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box</a:t>
            </a:r>
            <a:r>
              <a:rPr lang="hr-HR" dirty="0">
                <a:solidFill>
                  <a:srgbClr val="FF0000"/>
                </a:solidFill>
              </a:rPr>
              <a:t>, one </a:t>
            </a:r>
            <a:r>
              <a:rPr lang="hr-HR" dirty="0" err="1">
                <a:solidFill>
                  <a:srgbClr val="FF0000"/>
                </a:solidFill>
              </a:rPr>
              <a:t>behind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armchair</a:t>
            </a:r>
            <a:r>
              <a:rPr lang="hr-HR" dirty="0">
                <a:solidFill>
                  <a:srgbClr val="FF0000"/>
                </a:solidFill>
              </a:rPr>
              <a:t>, one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bathtub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two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under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bed </a:t>
            </a:r>
            <a:r>
              <a:rPr lang="hr-HR" dirty="0" err="1">
                <a:solidFill>
                  <a:srgbClr val="FF0000"/>
                </a:solidFill>
              </a:rPr>
              <a:t>and</a:t>
            </a:r>
            <a:r>
              <a:rPr lang="hr-HR" dirty="0">
                <a:solidFill>
                  <a:srgbClr val="FF0000"/>
                </a:solidFill>
              </a:rPr>
              <a:t> one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tall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clock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A5FAFF8-5B6F-4603-843F-6D3EAACF2030}"/>
              </a:ext>
            </a:extLst>
          </p:cNvPr>
          <p:cNvSpPr txBox="1"/>
          <p:nvPr/>
        </p:nvSpPr>
        <p:spPr>
          <a:xfrm>
            <a:off x="5913942" y="4275466"/>
            <a:ext cx="470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puts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foot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bag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flour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3DDA798-21A9-4BE5-BFB2-C617ACD475FF}"/>
              </a:ext>
            </a:extLst>
          </p:cNvPr>
          <p:cNvSpPr txBox="1"/>
          <p:nvPr/>
        </p:nvSpPr>
        <p:spPr>
          <a:xfrm>
            <a:off x="6096000" y="5746284"/>
            <a:ext cx="470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Mother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saves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kids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5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77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24F832-5A11-47F1-9A0E-519A89EB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6" y="96931"/>
            <a:ext cx="7629525" cy="26479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6F1A39F-0DF1-42EF-B29B-44A9E21BB6DD}"/>
              </a:ext>
            </a:extLst>
          </p:cNvPr>
          <p:cNvSpPr txBox="1"/>
          <p:nvPr/>
        </p:nvSpPr>
        <p:spPr>
          <a:xfrm>
            <a:off x="8050306" y="206188"/>
            <a:ext cx="36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You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 </a:t>
            </a:r>
            <a:r>
              <a:rPr lang="hr-HR" sz="2400" dirty="0" err="1"/>
              <a:t>first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1D65C63-8C4F-4137-B941-5273D34A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7" y="3267074"/>
            <a:ext cx="4898061" cy="28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114C666-EF90-46B5-885E-E6DF7BBFED6B}"/>
              </a:ext>
            </a:extLst>
          </p:cNvPr>
          <p:cNvSpPr txBox="1"/>
          <p:nvPr/>
        </p:nvSpPr>
        <p:spPr>
          <a:xfrm>
            <a:off x="7937877" y="210794"/>
            <a:ext cx="48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Workbook</a:t>
            </a:r>
            <a:r>
              <a:rPr lang="hr-HR" sz="2000" dirty="0"/>
              <a:t>, p. 49,50.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72657E-B31A-4585-98D7-CF2316D0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775687"/>
            <a:ext cx="6746936" cy="58044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F272CF7-82EE-4779-AEA6-018011CF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256" y="3787607"/>
            <a:ext cx="4343400" cy="17621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58D4EB8-D1D6-4C3B-808E-4930CA43622C}"/>
              </a:ext>
            </a:extLst>
          </p:cNvPr>
          <p:cNvSpPr txBox="1"/>
          <p:nvPr/>
        </p:nvSpPr>
        <p:spPr>
          <a:xfrm>
            <a:off x="4258235" y="260872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Hansel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Gretel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34856DE-3F4F-45CE-8283-AC76DABE3687}"/>
              </a:ext>
            </a:extLst>
          </p:cNvPr>
          <p:cNvSpPr txBox="1"/>
          <p:nvPr/>
        </p:nvSpPr>
        <p:spPr>
          <a:xfrm>
            <a:off x="4016188" y="3325942"/>
            <a:ext cx="315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Little</a:t>
            </a:r>
            <a:r>
              <a:rPr lang="hr-HR" sz="2400" dirty="0">
                <a:solidFill>
                  <a:srgbClr val="FF0000"/>
                </a:solidFill>
              </a:rPr>
              <a:t> Red </a:t>
            </a:r>
            <a:r>
              <a:rPr lang="hr-HR" sz="2400" dirty="0" err="1">
                <a:solidFill>
                  <a:srgbClr val="FF0000"/>
                </a:solidFill>
              </a:rPr>
              <a:t>Riding</a:t>
            </a:r>
            <a:r>
              <a:rPr lang="hr-HR" sz="2400" dirty="0">
                <a:solidFill>
                  <a:srgbClr val="FF0000"/>
                </a:solidFill>
              </a:rPr>
              <a:t> Hood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011060-B294-4513-AD6C-165399C67454}"/>
              </a:ext>
            </a:extLst>
          </p:cNvPr>
          <p:cNvSpPr txBox="1"/>
          <p:nvPr/>
        </p:nvSpPr>
        <p:spPr>
          <a:xfrm>
            <a:off x="4519954" y="4257521"/>
            <a:ext cx="315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Cinderella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F643B09-122C-4969-BBEA-1F93851F9A59}"/>
              </a:ext>
            </a:extLst>
          </p:cNvPr>
          <p:cNvSpPr txBox="1"/>
          <p:nvPr/>
        </p:nvSpPr>
        <p:spPr>
          <a:xfrm>
            <a:off x="4358093" y="5468198"/>
            <a:ext cx="315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Sleeping </a:t>
            </a:r>
            <a:r>
              <a:rPr lang="hr-HR" sz="2400" dirty="0" err="1">
                <a:solidFill>
                  <a:srgbClr val="FF0000"/>
                </a:solidFill>
              </a:rPr>
              <a:t>Beauty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562167C-76E4-4CFB-BF62-E5B0E4FE62DA}"/>
              </a:ext>
            </a:extLst>
          </p:cNvPr>
          <p:cNvSpPr txBox="1"/>
          <p:nvPr/>
        </p:nvSpPr>
        <p:spPr>
          <a:xfrm>
            <a:off x="4519955" y="6086813"/>
            <a:ext cx="315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Snow</a:t>
            </a:r>
            <a:r>
              <a:rPr lang="hr-HR" sz="2400" dirty="0">
                <a:solidFill>
                  <a:srgbClr val="FF0000"/>
                </a:solidFill>
              </a:rPr>
              <a:t> White</a:t>
            </a:r>
          </a:p>
        </p:txBody>
      </p:sp>
    </p:spTree>
    <p:extLst>
      <p:ext uri="{BB962C8B-B14F-4D97-AF65-F5344CB8AC3E}">
        <p14:creationId xmlns:p14="http://schemas.microsoft.com/office/powerpoint/2010/main" val="5032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D8B3305-2977-47B6-A703-D2E83A4F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316172"/>
            <a:ext cx="6020640" cy="19471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ECDF9B-5796-4C2B-9317-840ED92F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39" y="0"/>
            <a:ext cx="5783661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49C0EE0-7B56-4A4A-BC80-ADEA76CC23C9}"/>
              </a:ext>
            </a:extLst>
          </p:cNvPr>
          <p:cNvSpPr txBox="1"/>
          <p:nvPr/>
        </p:nvSpPr>
        <p:spPr>
          <a:xfrm>
            <a:off x="3751016" y="609600"/>
            <a:ext cx="2501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Hansel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and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Gretel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49E757F-AFFD-4F15-9705-92EF782F5A06}"/>
              </a:ext>
            </a:extLst>
          </p:cNvPr>
          <p:cNvSpPr txBox="1"/>
          <p:nvPr/>
        </p:nvSpPr>
        <p:spPr>
          <a:xfrm>
            <a:off x="3634474" y="933806"/>
            <a:ext cx="302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Little</a:t>
            </a:r>
            <a:r>
              <a:rPr lang="hr-HR" sz="2200" dirty="0">
                <a:solidFill>
                  <a:srgbClr val="FF0000"/>
                </a:solidFill>
              </a:rPr>
              <a:t> Red </a:t>
            </a:r>
            <a:r>
              <a:rPr lang="hr-HR" sz="2200" dirty="0" err="1">
                <a:solidFill>
                  <a:srgbClr val="FF0000"/>
                </a:solidFill>
              </a:rPr>
              <a:t>Riding</a:t>
            </a:r>
            <a:r>
              <a:rPr lang="hr-HR" sz="2200" dirty="0">
                <a:solidFill>
                  <a:srgbClr val="FF0000"/>
                </a:solidFill>
              </a:rPr>
              <a:t> Hood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2C1D801-0F7E-48C2-B80D-FBCCBDE8A61F}"/>
              </a:ext>
            </a:extLst>
          </p:cNvPr>
          <p:cNvSpPr txBox="1"/>
          <p:nvPr/>
        </p:nvSpPr>
        <p:spPr>
          <a:xfrm>
            <a:off x="4157025" y="1196456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Cinderella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AD96222-0463-480D-AC11-C70B5CAE1D54}"/>
              </a:ext>
            </a:extLst>
          </p:cNvPr>
          <p:cNvSpPr txBox="1"/>
          <p:nvPr/>
        </p:nvSpPr>
        <p:spPr>
          <a:xfrm>
            <a:off x="4068652" y="1499048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prince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6E1796F-737A-4B3F-83D2-D52C3EEE2267}"/>
              </a:ext>
            </a:extLst>
          </p:cNvPr>
          <p:cNvSpPr txBox="1"/>
          <p:nvPr/>
        </p:nvSpPr>
        <p:spPr>
          <a:xfrm>
            <a:off x="3980279" y="1809632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Snow</a:t>
            </a:r>
            <a:r>
              <a:rPr lang="hr-HR" sz="2400" dirty="0">
                <a:solidFill>
                  <a:srgbClr val="FF0000"/>
                </a:solidFill>
              </a:rPr>
              <a:t> White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6AE0C-0516-7AFB-5BCE-7EB4E2177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9" y="2207258"/>
            <a:ext cx="5006181" cy="46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17D9A143-7B08-45F2-B528-99862D0BEA5C}"/>
              </a:ext>
            </a:extLst>
          </p:cNvPr>
          <p:cNvSpPr txBox="1"/>
          <p:nvPr/>
        </p:nvSpPr>
        <p:spPr>
          <a:xfrm>
            <a:off x="506027" y="514905"/>
            <a:ext cx="622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Where does your granny live?</a:t>
            </a:r>
          </a:p>
          <a:p>
            <a:r>
              <a:rPr lang="en-GB" sz="2400" dirty="0"/>
              <a:t>Do you spend a lot of time together?</a:t>
            </a:r>
          </a:p>
          <a:p>
            <a:r>
              <a:rPr lang="en-GB" sz="2400" dirty="0"/>
              <a:t>Is your granny unusual?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8B8FF3-28A3-4C12-9131-E18CDCEA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888" y="0"/>
            <a:ext cx="4903112" cy="6858000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DAA0CC5F-572F-43C0-9131-1C9AF608F716}"/>
              </a:ext>
            </a:extLst>
          </p:cNvPr>
          <p:cNvSpPr/>
          <p:nvPr/>
        </p:nvSpPr>
        <p:spPr>
          <a:xfrm>
            <a:off x="506027" y="435006"/>
            <a:ext cx="4838330" cy="139382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E3A897C-FCCA-40E6-AB0B-48AC14186F3D}"/>
              </a:ext>
            </a:extLst>
          </p:cNvPr>
          <p:cNvSpPr txBox="1"/>
          <p:nvPr/>
        </p:nvSpPr>
        <p:spPr>
          <a:xfrm>
            <a:off x="501749" y="2823098"/>
            <a:ext cx="5814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Name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.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Emily’s</a:t>
            </a:r>
            <a:r>
              <a:rPr lang="hr-HR" sz="2400" dirty="0"/>
              <a:t> </a:t>
            </a:r>
            <a:r>
              <a:rPr lang="hr-HR" sz="2400" dirty="0" err="1"/>
              <a:t>granny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granny</a:t>
            </a:r>
            <a:r>
              <a:rPr lang="hr-HR" sz="2400" dirty="0"/>
              <a:t>?</a:t>
            </a:r>
          </a:p>
        </p:txBody>
      </p:sp>
      <p:pic>
        <p:nvPicPr>
          <p:cNvPr id="12" name="34_lesson_12_my_granny_1">
            <a:hlinkClick r:id="" action="ppaction://media"/>
            <a:extLst>
              <a:ext uri="{FF2B5EF4-FFF2-40B4-BE49-F238E27FC236}">
                <a16:creationId xmlns:a16="http://schemas.microsoft.com/office/drawing/2014/main" id="{B551F3DB-181D-4E85-B1D1-C542724A2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1669" y="5270777"/>
            <a:ext cx="487363" cy="487363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A98C1B5-1E6C-45DA-A42A-626FBAB413AC}"/>
              </a:ext>
            </a:extLst>
          </p:cNvPr>
          <p:cNvSpPr txBox="1"/>
          <p:nvPr/>
        </p:nvSpPr>
        <p:spPr>
          <a:xfrm>
            <a:off x="501749" y="2100791"/>
            <a:ext cx="60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expressions</a:t>
            </a:r>
            <a:r>
              <a:rPr lang="hr-HR" sz="2400" dirty="0"/>
              <a:t>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E734484-F5A5-4C4D-A10A-CCC4FCB37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" y="2866982"/>
            <a:ext cx="6429375" cy="3629025"/>
          </a:xfrm>
          <a:prstGeom prst="rect">
            <a:avLst/>
          </a:prstGeom>
        </p:spPr>
      </p:pic>
      <p:pic>
        <p:nvPicPr>
          <p:cNvPr id="16" name="34_lesson_12_my_granny_1">
            <a:hlinkClick r:id="" action="ppaction://media"/>
            <a:extLst>
              <a:ext uri="{FF2B5EF4-FFF2-40B4-BE49-F238E27FC236}">
                <a16:creationId xmlns:a16="http://schemas.microsoft.com/office/drawing/2014/main" id="{97360F5D-F949-49FF-8622-A9EA504D6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3650" y="3120565"/>
            <a:ext cx="487363" cy="487363"/>
          </a:xfrm>
          <a:prstGeom prst="rect">
            <a:avLst/>
          </a:prstGeom>
        </p:spPr>
      </p:pic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BDD9C93F-5499-432F-BE99-D5B3854A0477}"/>
              </a:ext>
            </a:extLst>
          </p:cNvPr>
          <p:cNvCxnSpPr/>
          <p:nvPr/>
        </p:nvCxnSpPr>
        <p:spPr>
          <a:xfrm>
            <a:off x="2026024" y="4204447"/>
            <a:ext cx="2277035" cy="15536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8D3F6847-CFE8-4DF2-BE81-E4E7F57F89D4}"/>
              </a:ext>
            </a:extLst>
          </p:cNvPr>
          <p:cNvCxnSpPr>
            <a:cxnSpLocks/>
          </p:cNvCxnSpPr>
          <p:nvPr/>
        </p:nvCxnSpPr>
        <p:spPr>
          <a:xfrm flipV="1">
            <a:off x="1957401" y="5430913"/>
            <a:ext cx="2345658" cy="7726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58CE926E-082D-4C16-9127-A30A5D81812C}"/>
              </a:ext>
            </a:extLst>
          </p:cNvPr>
          <p:cNvCxnSpPr>
            <a:cxnSpLocks/>
          </p:cNvCxnSpPr>
          <p:nvPr/>
        </p:nvCxnSpPr>
        <p:spPr>
          <a:xfrm flipV="1">
            <a:off x="1938812" y="4229145"/>
            <a:ext cx="2364247" cy="1212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C32DDF66-7CED-4EBB-9809-F6188F2E0B21}"/>
              </a:ext>
            </a:extLst>
          </p:cNvPr>
          <p:cNvCxnSpPr>
            <a:cxnSpLocks/>
          </p:cNvCxnSpPr>
          <p:nvPr/>
        </p:nvCxnSpPr>
        <p:spPr>
          <a:xfrm>
            <a:off x="1938812" y="5001809"/>
            <a:ext cx="2364247" cy="11963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CE5B6333-2478-4B6F-8B94-09AB5EC9ED1E}"/>
              </a:ext>
            </a:extLst>
          </p:cNvPr>
          <p:cNvCxnSpPr>
            <a:cxnSpLocks/>
          </p:cNvCxnSpPr>
          <p:nvPr/>
        </p:nvCxnSpPr>
        <p:spPr>
          <a:xfrm flipV="1">
            <a:off x="2048673" y="4681003"/>
            <a:ext cx="2164739" cy="10735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DF31266C-6CD7-4F8A-91D8-7EA4172EDEB3}"/>
              </a:ext>
            </a:extLst>
          </p:cNvPr>
          <p:cNvCxnSpPr>
            <a:cxnSpLocks/>
          </p:cNvCxnSpPr>
          <p:nvPr/>
        </p:nvCxnSpPr>
        <p:spPr>
          <a:xfrm flipV="1">
            <a:off x="1867754" y="3854683"/>
            <a:ext cx="2345658" cy="772663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9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1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C352883-AC4F-48C7-8971-E1C9A925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5" y="145396"/>
            <a:ext cx="3438525" cy="26765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C3A072C-5037-4B2D-A48A-2B814DE3DF74}"/>
              </a:ext>
            </a:extLst>
          </p:cNvPr>
          <p:cNvSpPr txBox="1"/>
          <p:nvPr/>
        </p:nvSpPr>
        <p:spPr>
          <a:xfrm>
            <a:off x="4006440" y="1405892"/>
            <a:ext cx="661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expressions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translate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1874C1A-6488-46BE-A5F4-528B1CFA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6" y="2821921"/>
            <a:ext cx="6953250" cy="40005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FBDF8BE-068E-4BA6-9961-564D13783C47}"/>
              </a:ext>
            </a:extLst>
          </p:cNvPr>
          <p:cNvSpPr txBox="1"/>
          <p:nvPr/>
        </p:nvSpPr>
        <p:spPr>
          <a:xfrm>
            <a:off x="5868140" y="3755254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pričati stare priče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F752D6B-8D53-48E6-856A-73BFEE13E1C5}"/>
              </a:ext>
            </a:extLst>
          </p:cNvPr>
          <p:cNvSpPr txBox="1"/>
          <p:nvPr/>
        </p:nvSpPr>
        <p:spPr>
          <a:xfrm>
            <a:off x="6292638" y="6257936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odvesti na more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8F6EBA7-DAE7-40F0-956C-1142125F219A}"/>
              </a:ext>
            </a:extLst>
          </p:cNvPr>
          <p:cNvSpPr txBox="1"/>
          <p:nvPr/>
        </p:nvSpPr>
        <p:spPr>
          <a:xfrm>
            <a:off x="6198537" y="4575434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šetati šumom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EAA67B7-9DA4-4C12-8135-2619A8020F1E}"/>
              </a:ext>
            </a:extLst>
          </p:cNvPr>
          <p:cNvSpPr txBox="1"/>
          <p:nvPr/>
        </p:nvSpPr>
        <p:spPr>
          <a:xfrm>
            <a:off x="7163414" y="4983340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ići na bazen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EE3BDCE-3FAE-4864-B09F-FD8A615054EF}"/>
              </a:ext>
            </a:extLst>
          </p:cNvPr>
          <p:cNvSpPr txBox="1"/>
          <p:nvPr/>
        </p:nvSpPr>
        <p:spPr>
          <a:xfrm>
            <a:off x="6633231" y="5416988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pomoći s učenjem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430D718-B4DA-4517-9422-6CC6CD38D989}"/>
              </a:ext>
            </a:extLst>
          </p:cNvPr>
          <p:cNvSpPr txBox="1"/>
          <p:nvPr/>
        </p:nvSpPr>
        <p:spPr>
          <a:xfrm>
            <a:off x="5952046" y="5824288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napraviti snjegovića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BE91ECB-ED27-4835-8141-3FBEDE02BB83}"/>
              </a:ext>
            </a:extLst>
          </p:cNvPr>
          <p:cNvSpPr txBox="1"/>
          <p:nvPr/>
        </p:nvSpPr>
        <p:spPr>
          <a:xfrm>
            <a:off x="5952046" y="4159447"/>
            <a:ext cx="439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peći bundeve</a:t>
            </a:r>
          </a:p>
        </p:txBody>
      </p:sp>
    </p:spTree>
    <p:extLst>
      <p:ext uri="{BB962C8B-B14F-4D97-AF65-F5344CB8AC3E}">
        <p14:creationId xmlns:p14="http://schemas.microsoft.com/office/powerpoint/2010/main" val="5946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67F0EA7-CF97-43AC-91FE-F2E38006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0" y="82766"/>
            <a:ext cx="7496175" cy="36385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75D8CF-F70E-4C29-BECF-59053959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84" y="4012707"/>
            <a:ext cx="1524000" cy="19621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2D0D95E-57B9-40BF-B498-12839866D9DF}"/>
              </a:ext>
            </a:extLst>
          </p:cNvPr>
          <p:cNvSpPr txBox="1"/>
          <p:nvPr/>
        </p:nvSpPr>
        <p:spPr>
          <a:xfrm>
            <a:off x="319595" y="4162785"/>
            <a:ext cx="487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preposition</a:t>
            </a:r>
            <a:r>
              <a:rPr lang="hr-HR" sz="2400" dirty="0"/>
              <a:t> </a:t>
            </a:r>
            <a:r>
              <a:rPr lang="hr-HR" sz="2400" b="1" dirty="0" err="1"/>
              <a:t>in</a:t>
            </a:r>
            <a:r>
              <a:rPr lang="hr-HR" sz="2400" dirty="0"/>
              <a:t>?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use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months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year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A41E20E-0F33-4E9B-BCCF-7B931611C601}"/>
              </a:ext>
            </a:extLst>
          </p:cNvPr>
          <p:cNvSpPr txBox="1"/>
          <p:nvPr/>
        </p:nvSpPr>
        <p:spPr>
          <a:xfrm>
            <a:off x="7881335" y="1120663"/>
            <a:ext cx="387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3.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E599888D-2CFB-4842-AAEC-EFAFBA8BF6F7}"/>
              </a:ext>
            </a:extLst>
          </p:cNvPr>
          <p:cNvCxnSpPr/>
          <p:nvPr/>
        </p:nvCxnSpPr>
        <p:spPr>
          <a:xfrm>
            <a:off x="1571348" y="1331650"/>
            <a:ext cx="701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13444EDC-08C9-4764-865F-F8BD5F3C23C0}"/>
              </a:ext>
            </a:extLst>
          </p:cNvPr>
          <p:cNvCxnSpPr>
            <a:cxnSpLocks/>
          </p:cNvCxnSpPr>
          <p:nvPr/>
        </p:nvCxnSpPr>
        <p:spPr>
          <a:xfrm>
            <a:off x="1571348" y="1679358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99AD150C-DE39-4167-887C-0C6428D3823F}"/>
              </a:ext>
            </a:extLst>
          </p:cNvPr>
          <p:cNvCxnSpPr>
            <a:cxnSpLocks/>
          </p:cNvCxnSpPr>
          <p:nvPr/>
        </p:nvCxnSpPr>
        <p:spPr>
          <a:xfrm>
            <a:off x="1571348" y="2000434"/>
            <a:ext cx="1411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6277C195-2E9F-4A69-B2A1-8BA5A5373058}"/>
              </a:ext>
            </a:extLst>
          </p:cNvPr>
          <p:cNvCxnSpPr>
            <a:cxnSpLocks/>
          </p:cNvCxnSpPr>
          <p:nvPr/>
        </p:nvCxnSpPr>
        <p:spPr>
          <a:xfrm>
            <a:off x="1571348" y="2302275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6969C21C-8EE2-4078-89B2-C9E6419D2003}"/>
              </a:ext>
            </a:extLst>
          </p:cNvPr>
          <p:cNvCxnSpPr>
            <a:cxnSpLocks/>
          </p:cNvCxnSpPr>
          <p:nvPr/>
        </p:nvCxnSpPr>
        <p:spPr>
          <a:xfrm>
            <a:off x="1571348" y="2615409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03410270-BA16-4BDC-9D16-B559293087BC}"/>
              </a:ext>
            </a:extLst>
          </p:cNvPr>
          <p:cNvCxnSpPr>
            <a:cxnSpLocks/>
          </p:cNvCxnSpPr>
          <p:nvPr/>
        </p:nvCxnSpPr>
        <p:spPr>
          <a:xfrm>
            <a:off x="1571348" y="2932589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0B47E0F7-F335-45A3-902E-E00B36310DD8}"/>
              </a:ext>
            </a:extLst>
          </p:cNvPr>
          <p:cNvCxnSpPr>
            <a:cxnSpLocks/>
          </p:cNvCxnSpPr>
          <p:nvPr/>
        </p:nvCxnSpPr>
        <p:spPr>
          <a:xfrm>
            <a:off x="1571348" y="3261064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019D0519-45B2-4A4B-A30F-1A189265FE6E}"/>
              </a:ext>
            </a:extLst>
          </p:cNvPr>
          <p:cNvCxnSpPr>
            <a:cxnSpLocks/>
          </p:cNvCxnSpPr>
          <p:nvPr/>
        </p:nvCxnSpPr>
        <p:spPr>
          <a:xfrm>
            <a:off x="1571348" y="3607292"/>
            <a:ext cx="614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Slika 24">
            <a:extLst>
              <a:ext uri="{FF2B5EF4-FFF2-40B4-BE49-F238E27FC236}">
                <a16:creationId xmlns:a16="http://schemas.microsoft.com/office/drawing/2014/main" id="{3517F9F1-50A9-48BC-85E0-6336965E8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95" y="3953520"/>
            <a:ext cx="6989777" cy="2092846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E3923404-6AC3-4281-9342-A2D5BF946D0A}"/>
              </a:ext>
            </a:extLst>
          </p:cNvPr>
          <p:cNvSpPr txBox="1"/>
          <p:nvPr/>
        </p:nvSpPr>
        <p:spPr>
          <a:xfrm>
            <a:off x="7494277" y="4208952"/>
            <a:ext cx="4799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do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>
                <a:solidFill>
                  <a:srgbClr val="FF0000"/>
                </a:solidFill>
              </a:rPr>
              <a:t>Question</a:t>
            </a:r>
            <a:r>
              <a:rPr lang="hr-HR" sz="2400" dirty="0">
                <a:solidFill>
                  <a:srgbClr val="FF0000"/>
                </a:solidFill>
              </a:rPr>
              <a:t> word + do/</a:t>
            </a:r>
            <a:r>
              <a:rPr lang="hr-HR" sz="2400" dirty="0" err="1">
                <a:solidFill>
                  <a:srgbClr val="FF0000"/>
                </a:solidFill>
              </a:rPr>
              <a:t>does</a:t>
            </a:r>
            <a:r>
              <a:rPr lang="hr-HR" sz="2400" dirty="0">
                <a:solidFill>
                  <a:srgbClr val="FF0000"/>
                </a:solidFill>
              </a:rPr>
              <a:t> +  </a:t>
            </a:r>
            <a:r>
              <a:rPr lang="hr-HR" sz="2400" dirty="0" err="1">
                <a:solidFill>
                  <a:srgbClr val="FF0000"/>
                </a:solidFill>
              </a:rPr>
              <a:t>subject</a:t>
            </a:r>
            <a:r>
              <a:rPr lang="hr-HR" sz="2400" dirty="0">
                <a:solidFill>
                  <a:srgbClr val="FF0000"/>
                </a:solidFill>
              </a:rPr>
              <a:t> + infinitive</a:t>
            </a:r>
          </a:p>
        </p:txBody>
      </p:sp>
    </p:spTree>
    <p:extLst>
      <p:ext uri="{BB962C8B-B14F-4D97-AF65-F5344CB8AC3E}">
        <p14:creationId xmlns:p14="http://schemas.microsoft.com/office/powerpoint/2010/main" val="9176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B4816DC-6FC8-4C5D-8F59-BC26E3187674}"/>
              </a:ext>
            </a:extLst>
          </p:cNvPr>
          <p:cNvSpPr txBox="1"/>
          <p:nvPr/>
        </p:nvSpPr>
        <p:spPr>
          <a:xfrm>
            <a:off x="150920" y="168676"/>
            <a:ext cx="705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49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BCC6934-E4B3-4102-BBCB-8342DF76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5" y="1121916"/>
            <a:ext cx="9010650" cy="38862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1E6441A-4207-4E79-ACB8-A936DFE041AE}"/>
              </a:ext>
            </a:extLst>
          </p:cNvPr>
          <p:cNvSpPr txBox="1"/>
          <p:nvPr/>
        </p:nvSpPr>
        <p:spPr>
          <a:xfrm>
            <a:off x="1679451" y="1667960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E8373CD-495E-452B-AB19-102B3F780C2D}"/>
              </a:ext>
            </a:extLst>
          </p:cNvPr>
          <p:cNvSpPr txBox="1"/>
          <p:nvPr/>
        </p:nvSpPr>
        <p:spPr>
          <a:xfrm>
            <a:off x="1592154" y="2239524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46FE9BC-7809-4A24-95F1-8CB7044AF6CF}"/>
              </a:ext>
            </a:extLst>
          </p:cNvPr>
          <p:cNvSpPr txBox="1"/>
          <p:nvPr/>
        </p:nvSpPr>
        <p:spPr>
          <a:xfrm>
            <a:off x="1592154" y="4400683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CFFA57F-141E-4EB2-9C81-6F46D2E28A8B}"/>
              </a:ext>
            </a:extLst>
          </p:cNvPr>
          <p:cNvSpPr txBox="1"/>
          <p:nvPr/>
        </p:nvSpPr>
        <p:spPr>
          <a:xfrm>
            <a:off x="1592154" y="3307224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9EC24A0-FD6E-49D5-9AA5-B24CE11A7DC6}"/>
              </a:ext>
            </a:extLst>
          </p:cNvPr>
          <p:cNvSpPr txBox="1"/>
          <p:nvPr/>
        </p:nvSpPr>
        <p:spPr>
          <a:xfrm>
            <a:off x="1592154" y="3878788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CF25737-8FA8-4AE5-900C-186358F504B7}"/>
              </a:ext>
            </a:extLst>
          </p:cNvPr>
          <p:cNvSpPr txBox="1"/>
          <p:nvPr/>
        </p:nvSpPr>
        <p:spPr>
          <a:xfrm>
            <a:off x="1592154" y="2774073"/>
            <a:ext cx="142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Where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44126BA-EF6C-4A32-8468-18C97E1B1EBD}"/>
              </a:ext>
            </a:extLst>
          </p:cNvPr>
          <p:cNvSpPr txBox="1"/>
          <p:nvPr/>
        </p:nvSpPr>
        <p:spPr>
          <a:xfrm>
            <a:off x="554853" y="5336304"/>
            <a:ext cx="54042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learn</a:t>
            </a:r>
            <a:r>
              <a:rPr lang="hr-HR" sz="2400" dirty="0"/>
              <a:t>!</a:t>
            </a:r>
          </a:p>
          <a:p>
            <a:endParaRPr lang="hr-HR" sz="1800" i="1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1BCC3C8-3868-46F8-9C09-FC59D7CA413E}"/>
              </a:ext>
            </a:extLst>
          </p:cNvPr>
          <p:cNvSpPr txBox="1"/>
          <p:nvPr/>
        </p:nvSpPr>
        <p:spPr>
          <a:xfrm>
            <a:off x="3544409" y="5211996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https://wordwall.net/resource/256599/where-does-the-cat-sleep-pg-54-2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https://wordwall.net/resource/256600/where-does-the-cat-sleep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7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C8E0A1F-3A40-4DB1-8C65-C8F1B563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99" y="400776"/>
            <a:ext cx="10172700" cy="36480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2B327BA-97B8-44E3-8654-AD35E395138B}"/>
              </a:ext>
            </a:extLst>
          </p:cNvPr>
          <p:cNvSpPr txBox="1"/>
          <p:nvPr/>
        </p:nvSpPr>
        <p:spPr>
          <a:xfrm>
            <a:off x="441613" y="4199441"/>
            <a:ext cx="771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grandma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  <p:pic>
        <p:nvPicPr>
          <p:cNvPr id="8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9AA8BBF8-7B18-4F9C-914D-EEFC0901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" y="5273362"/>
            <a:ext cx="2018206" cy="10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CE1AFC2-F1E2-468A-BB0D-30CDAFF892BB}"/>
              </a:ext>
            </a:extLst>
          </p:cNvPr>
          <p:cNvSpPr txBox="1"/>
          <p:nvPr/>
        </p:nvSpPr>
        <p:spPr>
          <a:xfrm>
            <a:off x="2677438" y="5121377"/>
            <a:ext cx="90729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i="1" dirty="0" err="1"/>
              <a:t>Learn</a:t>
            </a:r>
            <a:r>
              <a:rPr lang="hr-HR" sz="2400" b="1" i="1" dirty="0"/>
              <a:t> more</a:t>
            </a:r>
            <a:r>
              <a:rPr lang="hr-HR" sz="2400" i="1" dirty="0"/>
              <a:t>: </a:t>
            </a:r>
            <a:r>
              <a:rPr lang="hr-HR" sz="2400" i="1" dirty="0" err="1"/>
              <a:t>It’s</a:t>
            </a:r>
            <a:r>
              <a:rPr lang="hr-HR" sz="2400" i="1" dirty="0"/>
              <a:t> a </a:t>
            </a:r>
            <a:r>
              <a:rPr lang="hr-HR" sz="2400" i="1" dirty="0" err="1"/>
              <a:t>dog’s</a:t>
            </a:r>
            <a:r>
              <a:rPr lang="hr-HR" sz="2400" i="1" dirty="0"/>
              <a:t> </a:t>
            </a:r>
            <a:r>
              <a:rPr lang="hr-HR" sz="2400" i="1" dirty="0" err="1"/>
              <a:t>life</a:t>
            </a:r>
            <a:r>
              <a:rPr lang="hr-HR" sz="2400" i="1" dirty="0"/>
              <a:t>.</a:t>
            </a:r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</a:t>
            </a:r>
            <a:endParaRPr lang="hr-HR" sz="2400" i="1" dirty="0"/>
          </a:p>
          <a:p>
            <a:pPr algn="ctr"/>
            <a:r>
              <a:rPr lang="hr-HR" sz="2000" dirty="0">
                <a:hlinkClick r:id="rId5"/>
              </a:rPr>
              <a:t>https://www.e-sfera.hr/dodatni-digitalni-sadrzaji/6452258a-ba6e-477a-979e-a5744a0bc5ae/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0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0D39673-59DB-4749-8ACE-5EBE3169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2" y="731713"/>
            <a:ext cx="9991725" cy="19145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5B17CD8-FBDE-430B-963E-F26E351452E9}"/>
              </a:ext>
            </a:extLst>
          </p:cNvPr>
          <p:cNvSpPr txBox="1"/>
          <p:nvPr/>
        </p:nvSpPr>
        <p:spPr>
          <a:xfrm>
            <a:off x="248575" y="2876365"/>
            <a:ext cx="456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260C9A7-B953-4630-9B6A-8F4DE8FC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2" y="603125"/>
            <a:ext cx="11360400" cy="46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75AFE05-4B5B-4ED2-B9B5-6E71E0C11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66"/>
            <a:ext cx="8934450" cy="2971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1C8F446-A0EA-4DDE-98FD-8654013FD16A}"/>
              </a:ext>
            </a:extLst>
          </p:cNvPr>
          <p:cNvSpPr txBox="1"/>
          <p:nvPr/>
        </p:nvSpPr>
        <p:spPr>
          <a:xfrm>
            <a:off x="9614517" y="479394"/>
            <a:ext cx="240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birthday</a:t>
            </a:r>
            <a:r>
              <a:rPr lang="hr-HR" sz="2400" dirty="0"/>
              <a:t>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57B4577-CD5E-4756-8DE2-81666D6EE1A9}"/>
              </a:ext>
            </a:extLst>
          </p:cNvPr>
          <p:cNvSpPr/>
          <p:nvPr/>
        </p:nvSpPr>
        <p:spPr>
          <a:xfrm>
            <a:off x="9632272" y="470517"/>
            <a:ext cx="1855433" cy="85225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31A7EDB-B738-47CD-BA0D-DFDA2C455042}"/>
              </a:ext>
            </a:extLst>
          </p:cNvPr>
          <p:cNvSpPr txBox="1"/>
          <p:nvPr/>
        </p:nvSpPr>
        <p:spPr>
          <a:xfrm>
            <a:off x="3428999" y="33031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https://wordwall.net/resource/260260/months-and-seasons</a:t>
            </a:r>
            <a:r>
              <a:rPr lang="hr-HR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360CFB2-421B-4E90-8F78-CFFB82E8DD8B}"/>
              </a:ext>
            </a:extLst>
          </p:cNvPr>
          <p:cNvSpPr txBox="1"/>
          <p:nvPr/>
        </p:nvSpPr>
        <p:spPr>
          <a:xfrm>
            <a:off x="636510" y="3256970"/>
            <a:ext cx="766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Solve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crossword</a:t>
            </a:r>
            <a:r>
              <a:rPr lang="hr-HR" sz="2400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DE51778-FFA7-489A-954F-1B0BE6429970}"/>
              </a:ext>
            </a:extLst>
          </p:cNvPr>
          <p:cNvSpPr txBox="1"/>
          <p:nvPr/>
        </p:nvSpPr>
        <p:spPr>
          <a:xfrm>
            <a:off x="636510" y="3852909"/>
            <a:ext cx="279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85AD755-4285-4856-B75E-C35B0A68AFF6}"/>
              </a:ext>
            </a:extLst>
          </p:cNvPr>
          <p:cNvSpPr txBox="1"/>
          <p:nvPr/>
        </p:nvSpPr>
        <p:spPr>
          <a:xfrm>
            <a:off x="3519997" y="3899075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https://wordwall.net/play/260/277/816</a:t>
            </a:r>
            <a:endParaRPr lang="hr-HR" dirty="0"/>
          </a:p>
          <a:p>
            <a:r>
              <a:rPr lang="hr-HR" dirty="0">
                <a:hlinkClick r:id="rId5"/>
              </a:rPr>
              <a:t>https://www.e-sfera.hr/dodatni-digitalni-sadrzaji/6452258a-ba6e-477a-979e-a5744a0bc5ae/</a:t>
            </a:r>
            <a:r>
              <a:rPr lang="hr-HR" dirty="0"/>
              <a:t> - </a:t>
            </a:r>
            <a:r>
              <a:rPr lang="hr-HR" dirty="0" err="1"/>
              <a:t>Marko’s</a:t>
            </a:r>
            <a:r>
              <a:rPr lang="hr-HR" dirty="0"/>
              <a:t> </a:t>
            </a:r>
            <a:r>
              <a:rPr lang="hr-HR" dirty="0" err="1"/>
              <a:t>holidays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48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B4D4FEF-7A3A-4FFF-95B6-AAC2AAD4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0"/>
            <a:ext cx="6305550" cy="24384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AC6E353-C7C5-4F11-883F-C8331D7D4796}"/>
              </a:ext>
            </a:extLst>
          </p:cNvPr>
          <p:cNvSpPr txBox="1"/>
          <p:nvPr/>
        </p:nvSpPr>
        <p:spPr>
          <a:xfrm>
            <a:off x="6596109" y="848739"/>
            <a:ext cx="475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Cardinal </a:t>
            </a:r>
            <a:r>
              <a:rPr lang="hr-HR" sz="2400" dirty="0" err="1"/>
              <a:t>numbers</a:t>
            </a:r>
            <a:r>
              <a:rPr lang="hr-HR" sz="2400" dirty="0"/>
              <a:t> =</a:t>
            </a:r>
          </a:p>
          <a:p>
            <a:endParaRPr lang="hr-HR" sz="2400" dirty="0"/>
          </a:p>
          <a:p>
            <a:r>
              <a:rPr lang="hr-HR" sz="2400" dirty="0" err="1"/>
              <a:t>Ordinal</a:t>
            </a:r>
            <a:r>
              <a:rPr lang="hr-HR" sz="2400" dirty="0"/>
              <a:t> </a:t>
            </a:r>
            <a:r>
              <a:rPr lang="hr-HR" sz="2400" dirty="0" err="1"/>
              <a:t>numbers</a:t>
            </a:r>
            <a:r>
              <a:rPr lang="hr-HR" sz="2400" dirty="0"/>
              <a:t> =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0C9645C-5F19-4A59-8C95-8F45BBFDF47D}"/>
              </a:ext>
            </a:extLst>
          </p:cNvPr>
          <p:cNvSpPr txBox="1"/>
          <p:nvPr/>
        </p:nvSpPr>
        <p:spPr>
          <a:xfrm>
            <a:off x="9232776" y="833085"/>
            <a:ext cx="254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Glavni brojevi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8FEB676-9515-4522-812E-D0467BE1EBEB}"/>
              </a:ext>
            </a:extLst>
          </p:cNvPr>
          <p:cNvSpPr txBox="1"/>
          <p:nvPr/>
        </p:nvSpPr>
        <p:spPr>
          <a:xfrm>
            <a:off x="9241654" y="1587403"/>
            <a:ext cx="254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Redni brojevi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5FD250C-A1A1-412E-9C8C-E63B7A0DB9FB}"/>
              </a:ext>
            </a:extLst>
          </p:cNvPr>
          <p:cNvSpPr txBox="1"/>
          <p:nvPr/>
        </p:nvSpPr>
        <p:spPr>
          <a:xfrm>
            <a:off x="2133567" y="2914661"/>
            <a:ext cx="671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ordinal</a:t>
            </a:r>
            <a:r>
              <a:rPr lang="hr-HR" sz="2400" dirty="0"/>
              <a:t> </a:t>
            </a:r>
            <a:r>
              <a:rPr lang="hr-HR" sz="2400" dirty="0" err="1"/>
              <a:t>numbers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3EFF00D-00C3-4295-9C5D-5E24B5F45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9" y="3629024"/>
            <a:ext cx="8429625" cy="223837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9DE7A7AD-6E69-4361-89D0-A988039674BC}"/>
              </a:ext>
            </a:extLst>
          </p:cNvPr>
          <p:cNvSpPr txBox="1"/>
          <p:nvPr/>
        </p:nvSpPr>
        <p:spPr>
          <a:xfrm>
            <a:off x="3320249" y="4073842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January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7214287-4084-4215-9330-A75BF29C3EF5}"/>
              </a:ext>
            </a:extLst>
          </p:cNvPr>
          <p:cNvSpPr txBox="1"/>
          <p:nvPr/>
        </p:nvSpPr>
        <p:spPr>
          <a:xfrm>
            <a:off x="3553148" y="4348101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February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3AF3289-D0A9-411B-B122-0CC4F8F10499}"/>
              </a:ext>
            </a:extLst>
          </p:cNvPr>
          <p:cNvSpPr txBox="1"/>
          <p:nvPr/>
        </p:nvSpPr>
        <p:spPr>
          <a:xfrm>
            <a:off x="3320249" y="4645567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March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C408767-4EF8-4E57-9F2C-259F045B6076}"/>
              </a:ext>
            </a:extLst>
          </p:cNvPr>
          <p:cNvSpPr txBox="1"/>
          <p:nvPr/>
        </p:nvSpPr>
        <p:spPr>
          <a:xfrm>
            <a:off x="3533312" y="4907695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April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9789606-BB21-4A5F-8B7D-9B4E2802F7C7}"/>
              </a:ext>
            </a:extLst>
          </p:cNvPr>
          <p:cNvSpPr txBox="1"/>
          <p:nvPr/>
        </p:nvSpPr>
        <p:spPr>
          <a:xfrm>
            <a:off x="3401628" y="5125419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May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19CB5F1-C110-4103-9638-B1CE2B69C132}"/>
              </a:ext>
            </a:extLst>
          </p:cNvPr>
          <p:cNvSpPr txBox="1"/>
          <p:nvPr/>
        </p:nvSpPr>
        <p:spPr>
          <a:xfrm>
            <a:off x="3401628" y="5376096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June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EB5CF78-24D9-4AB9-A47C-25B2614B154E}"/>
              </a:ext>
            </a:extLst>
          </p:cNvPr>
          <p:cNvSpPr txBox="1"/>
          <p:nvPr/>
        </p:nvSpPr>
        <p:spPr>
          <a:xfrm>
            <a:off x="8000860" y="4128948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July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6935C03-4C4A-4C83-B79D-176D164291C7}"/>
              </a:ext>
            </a:extLst>
          </p:cNvPr>
          <p:cNvSpPr txBox="1"/>
          <p:nvPr/>
        </p:nvSpPr>
        <p:spPr>
          <a:xfrm>
            <a:off x="7767961" y="4370661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August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B103E5B-6F73-4421-A437-C0AE9B08358B}"/>
              </a:ext>
            </a:extLst>
          </p:cNvPr>
          <p:cNvSpPr txBox="1"/>
          <p:nvPr/>
        </p:nvSpPr>
        <p:spPr>
          <a:xfrm>
            <a:off x="7759083" y="4612374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September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A31BD6F-1E3A-4899-A053-84E40387960A}"/>
              </a:ext>
            </a:extLst>
          </p:cNvPr>
          <p:cNvSpPr txBox="1"/>
          <p:nvPr/>
        </p:nvSpPr>
        <p:spPr>
          <a:xfrm>
            <a:off x="7899645" y="4865072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October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9B8A887-2412-4F4F-8806-0CA5C4DD5E33}"/>
              </a:ext>
            </a:extLst>
          </p:cNvPr>
          <p:cNvSpPr txBox="1"/>
          <p:nvPr/>
        </p:nvSpPr>
        <p:spPr>
          <a:xfrm>
            <a:off x="8160059" y="5114287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November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D4E26EA-E766-458F-A1A4-D9AC8C9FE184}"/>
              </a:ext>
            </a:extLst>
          </p:cNvPr>
          <p:cNvSpPr txBox="1"/>
          <p:nvPr/>
        </p:nvSpPr>
        <p:spPr>
          <a:xfrm>
            <a:off x="8028375" y="5388823"/>
            <a:ext cx="147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December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9682</TotalTime>
  <Words>612</Words>
  <Application>Microsoft Office PowerPoint</Application>
  <PresentationFormat>Widescreen</PresentationFormat>
  <Paragraphs>130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UNIT 4: Clocks and calendars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85</cp:revision>
  <dcterms:created xsi:type="dcterms:W3CDTF">2022-09-17T10:21:00Z</dcterms:created>
  <dcterms:modified xsi:type="dcterms:W3CDTF">2022-12-20T12:30:03Z</dcterms:modified>
</cp:coreProperties>
</file>